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8" r:id="rId7"/>
    <p:sldId id="269" r:id="rId8"/>
    <p:sldId id="262" r:id="rId9"/>
    <p:sldId id="263" r:id="rId10"/>
    <p:sldId id="265" r:id="rId11"/>
    <p:sldId id="266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089212" y="1409886"/>
            <a:ext cx="10058400" cy="1628775"/>
          </a:xfrm>
        </p:spPr>
        <p:txBody>
          <a:bodyPr>
            <a:normAutofit/>
          </a:bodyPr>
          <a:lstStyle/>
          <a:p>
            <a:pPr algn="ctr"/>
            <a:r>
              <a:rPr lang="en-US" sz="3200" cap="small" smtClean="0">
                <a:latin typeface="Baskerville Old Face" panose="02020602080505020303" pitchFamily="18" charset="0"/>
              </a:rPr>
              <a:t>The Right to Counsel for Parents in Family Court: An Exploratory Investigation of State Policies</a:t>
            </a:r>
            <a:endParaRPr lang="en-US" sz="3200" cap="small"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251934" y="3337317"/>
            <a:ext cx="8634805" cy="172953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cap="small" smtClean="0">
                <a:latin typeface="Baskerville Old Face" panose="02020602080505020303" pitchFamily="18" charset="0"/>
              </a:rPr>
              <a:t>Alissa Pollitz Worden, University at Albany SUNY</a:t>
            </a:r>
          </a:p>
          <a:p>
            <a:pPr>
              <a:lnSpc>
                <a:spcPct val="100000"/>
              </a:lnSpc>
            </a:pPr>
            <a:r>
              <a:rPr lang="en-US" cap="small" smtClean="0">
                <a:latin typeface="Baskerville Old Face" panose="02020602080505020303" pitchFamily="18" charset="0"/>
              </a:rPr>
              <a:t>Andrew Lucas Blaize Davies, NY State Office of Indigent Legal Services</a:t>
            </a:r>
          </a:p>
          <a:p>
            <a:pPr>
              <a:lnSpc>
                <a:spcPct val="100000"/>
              </a:lnSpc>
            </a:pPr>
            <a:r>
              <a:rPr lang="en-US" cap="small" smtClean="0">
                <a:latin typeface="Baskerville Old Face" panose="02020602080505020303" pitchFamily="18" charset="0"/>
              </a:rPr>
              <a:t>Angela Burton, NY State Office of Indigent Legal Services</a:t>
            </a:r>
          </a:p>
          <a:p>
            <a:pPr>
              <a:lnSpc>
                <a:spcPct val="100000"/>
              </a:lnSpc>
            </a:pPr>
            <a:r>
              <a:rPr lang="en-US" cap="small" smtClean="0">
                <a:latin typeface="Baskerville Old Face" panose="02020602080505020303" pitchFamily="18" charset="0"/>
              </a:rPr>
              <a:t>Amy Hudson, University at Albany SUNY</a:t>
            </a:r>
          </a:p>
          <a:p>
            <a:pPr>
              <a:lnSpc>
                <a:spcPct val="100000"/>
              </a:lnSpc>
            </a:pPr>
            <a:endParaRPr lang="en-US" cap="small" smtClean="0">
              <a:latin typeface="Baskerville Old Face" panose="02020602080505020303" pitchFamily="18" charset="0"/>
            </a:endParaRPr>
          </a:p>
          <a:p>
            <a:pPr>
              <a:lnSpc>
                <a:spcPct val="100000"/>
              </a:lnSpc>
            </a:pPr>
            <a:endParaRPr lang="en-US" cap="small">
              <a:latin typeface="Baskerville Old Face" panose="02020602080505020303" pitchFamily="18" charset="0"/>
            </a:endParaRPr>
          </a:p>
          <a:p>
            <a:pPr>
              <a:lnSpc>
                <a:spcPct val="100000"/>
              </a:lnSpc>
            </a:pPr>
            <a:endParaRPr lang="en-US" cap="small" smtClean="0">
              <a:latin typeface="Baskerville Old Face" panose="02020602080505020303" pitchFamily="18" charset="0"/>
            </a:endParaRPr>
          </a:p>
          <a:p>
            <a:pPr>
              <a:lnSpc>
                <a:spcPct val="100000"/>
              </a:lnSpc>
            </a:pPr>
            <a:endParaRPr lang="en-US" cap="small">
              <a:latin typeface="Baskerville Old Face" panose="02020602080505020303" pitchFamily="18" charset="0"/>
            </a:endParaRPr>
          </a:p>
          <a:p>
            <a:pPr>
              <a:lnSpc>
                <a:spcPct val="100000"/>
              </a:lnSpc>
            </a:pPr>
            <a:endParaRPr lang="en-US" cap="small">
              <a:latin typeface="Baskerville Old Face" panose="020206020805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23191" y="5292762"/>
            <a:ext cx="10564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cap="small" smtClean="0">
                <a:latin typeface="Baskerville Old Face" panose="02020602080505020303" pitchFamily="18" charset="0"/>
              </a:rPr>
              <a:t>Prepared for presentation at the 2012 meeting of the American Society of Criminology, November 21 in San Francisco, California.</a:t>
            </a:r>
            <a:endParaRPr lang="en-US" sz="2000" cap="small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485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9894" y="847165"/>
            <a:ext cx="93994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cap="small" smtClean="0">
                <a:latin typeface="Baskerville Old Face" panose="02020602080505020303" pitchFamily="18" charset="0"/>
              </a:rPr>
              <a:t>Theoretical Explanations for State Counsel Policies</a:t>
            </a:r>
            <a:endParaRPr lang="en-US" sz="2400" u="sng" cap="small" smtClean="0">
              <a:latin typeface="Baskerville Old Face" panose="02020602080505020303" pitchFamily="18" charset="0"/>
            </a:endParaRPr>
          </a:p>
          <a:p>
            <a:endParaRPr lang="en-US" sz="2400" smtClean="0">
              <a:latin typeface="Baskerville Old Face" panose="020206020805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Resource dependency: Levels of funding available to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Demand: Size of disadvantaged population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Political culture: Public attitudes toward disadvantaged populations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Welfare policy climate: State post-TANF rules for public assistance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Indigent defense policy climate: State generosity in funding criminal defense</a:t>
            </a:r>
          </a:p>
        </p:txBody>
      </p:sp>
    </p:spTree>
    <p:extLst>
      <p:ext uri="{BB962C8B-B14F-4D97-AF65-F5344CB8AC3E}">
        <p14:creationId xmlns:p14="http://schemas.microsoft.com/office/powerpoint/2010/main" val="1617870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9894" y="847165"/>
            <a:ext cx="939949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cap="small" smtClean="0">
                <a:latin typeface="Baskerville Old Face" panose="02020602080505020303" pitchFamily="18" charset="0"/>
              </a:rPr>
              <a:t>Results of OLS Regression Hypothesis Tests</a:t>
            </a:r>
          </a:p>
          <a:p>
            <a:endParaRPr lang="en-US" sz="2400" u="sng" smtClean="0">
              <a:latin typeface="Baskerville Old Face" panose="02020602080505020303" pitchFamily="18" charset="0"/>
            </a:endParaRPr>
          </a:p>
          <a:p>
            <a:r>
              <a:rPr lang="en-US" sz="2400" u="sng" smtClean="0">
                <a:latin typeface="Baskerville Old Face" panose="02020602080505020303" pitchFamily="18" charset="0"/>
              </a:rPr>
              <a:t>Parent Right to Counsel Index	     				B		Beta     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State revenue per capita						- .072		- .078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Disadvantaged population per capita			- .290		- .237*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Public attitudes toward the poor				  .250		  .200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Welfare climate 								  .169		  .138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Indigent defense climate						  .081		  .289*</a:t>
            </a:r>
            <a:endParaRPr lang="en-US" sz="2400">
              <a:latin typeface="Baskerville Old Face" panose="02020602080505020303" pitchFamily="18" charset="0"/>
            </a:endParaRPr>
          </a:p>
          <a:p>
            <a:endParaRPr lang="en-US" sz="2400" smtClean="0">
              <a:latin typeface="Baskerville Old Face" panose="02020602080505020303" pitchFamily="18" charset="0"/>
            </a:endParaRPr>
          </a:p>
          <a:p>
            <a:r>
              <a:rPr lang="en-US" sz="2400" smtClean="0">
                <a:latin typeface="Baskerville Old Face" panose="02020602080505020303" pitchFamily="18" charset="0"/>
              </a:rPr>
              <a:t>r2=.210</a:t>
            </a:r>
          </a:p>
          <a:p>
            <a:endParaRPr lang="en-US" sz="280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517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461" y="634701"/>
            <a:ext cx="955279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cap="small" smtClean="0">
                <a:latin typeface="Baskerville Old Face" panose="02020602080505020303" pitchFamily="18" charset="0"/>
              </a:rPr>
              <a:t>The Case of Upstate New York: Caseloads and Costs</a:t>
            </a:r>
          </a:p>
          <a:p>
            <a:endParaRPr lang="en-US" sz="2400">
              <a:latin typeface="Baskerville Old Face" panose="02020602080505020303" pitchFamily="18" charset="0"/>
            </a:endParaRPr>
          </a:p>
          <a:p>
            <a:r>
              <a:rPr lang="en-US" sz="2400" smtClean="0">
                <a:latin typeface="Baskerville Old Face" panose="02020602080505020303" pitchFamily="18" charset="0"/>
              </a:rPr>
              <a:t>State law: Access to counsel statutorily provided in </a:t>
            </a:r>
          </a:p>
          <a:p>
            <a:r>
              <a:rPr lang="en-US" sz="2400">
                <a:latin typeface="Baskerville Old Face" panose="02020602080505020303" pitchFamily="18" charset="0"/>
              </a:rPr>
              <a:t>	</a:t>
            </a:r>
            <a:r>
              <a:rPr lang="en-US" sz="2400" smtClean="0">
                <a:latin typeface="Baskerville Old Face" panose="02020602080505020303" pitchFamily="18" charset="0"/>
              </a:rPr>
              <a:t>Termination of parental rights			Abuse and neglect		</a:t>
            </a:r>
          </a:p>
          <a:p>
            <a:r>
              <a:rPr lang="en-US" sz="2400">
                <a:latin typeface="Baskerville Old Face" panose="02020602080505020303" pitchFamily="18" charset="0"/>
              </a:rPr>
              <a:t>	</a:t>
            </a:r>
            <a:r>
              <a:rPr lang="en-US" sz="2400" smtClean="0">
                <a:latin typeface="Baskerville Old Face" panose="02020602080505020303" pitchFamily="18" charset="0"/>
              </a:rPr>
              <a:t>Family offenses (both parties)			Divorce</a:t>
            </a:r>
          </a:p>
          <a:p>
            <a:r>
              <a:rPr lang="en-US" sz="2400">
                <a:latin typeface="Baskerville Old Face" panose="02020602080505020303" pitchFamily="18" charset="0"/>
              </a:rPr>
              <a:t>	</a:t>
            </a:r>
            <a:r>
              <a:rPr lang="en-US" sz="2400" smtClean="0">
                <a:latin typeface="Baskerville Old Face" panose="02020602080505020303" pitchFamily="18" charset="0"/>
              </a:rPr>
              <a:t>Custody disputes						Child support violation</a:t>
            </a:r>
          </a:p>
          <a:p>
            <a:r>
              <a:rPr lang="en-US" sz="2400">
                <a:latin typeface="Baskerville Old Face" panose="02020602080505020303" pitchFamily="18" charset="0"/>
              </a:rPr>
              <a:t>	</a:t>
            </a:r>
            <a:r>
              <a:rPr lang="en-US" sz="2400" smtClean="0">
                <a:latin typeface="Baskerville Old Face" panose="02020602080505020303" pitchFamily="18" charset="0"/>
              </a:rPr>
              <a:t>Adoption								Paternity</a:t>
            </a:r>
          </a:p>
          <a:p>
            <a:endParaRPr lang="en-US" sz="2400" smtClean="0">
              <a:latin typeface="Baskerville Old Face" panose="02020602080505020303" pitchFamily="18" charset="0"/>
            </a:endParaRPr>
          </a:p>
          <a:p>
            <a:r>
              <a:rPr lang="en-US" sz="2400" smtClean="0">
                <a:latin typeface="Baskerville Old Face" panose="02020602080505020303" pitchFamily="18" charset="0"/>
              </a:rPr>
              <a:t>How is representation provided in New York Family Court?</a:t>
            </a:r>
          </a:p>
          <a:p>
            <a:endParaRPr lang="en-US" sz="2400">
              <a:latin typeface="Baskerville Old Face" panose="02020602080505020303" pitchFamily="18" charset="0"/>
            </a:endParaRPr>
          </a:p>
          <a:p>
            <a:r>
              <a:rPr lang="en-US" sz="2400" smtClean="0">
                <a:latin typeface="Baskerville Old Face" panose="02020602080505020303" pitchFamily="18" charset="0"/>
              </a:rPr>
              <a:t>How many Family Court cases involve assignment of counsel?</a:t>
            </a:r>
          </a:p>
          <a:p>
            <a:endParaRPr lang="en-US" sz="2400">
              <a:latin typeface="Baskerville Old Face" panose="02020602080505020303" pitchFamily="18" charset="0"/>
            </a:endParaRPr>
          </a:p>
          <a:p>
            <a:r>
              <a:rPr lang="en-US" sz="2400" smtClean="0">
                <a:latin typeface="Baskerville Old Face" panose="02020602080505020303" pitchFamily="18" charset="0"/>
              </a:rPr>
              <a:t>What accounts for lower, higher indigent defense family court caseloads?</a:t>
            </a:r>
          </a:p>
        </p:txBody>
      </p:sp>
    </p:spTree>
    <p:extLst>
      <p:ext uri="{BB962C8B-B14F-4D97-AF65-F5344CB8AC3E}">
        <p14:creationId xmlns:p14="http://schemas.microsoft.com/office/powerpoint/2010/main" val="1589908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9704" y="753035"/>
            <a:ext cx="108437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smtClean="0">
              <a:latin typeface="Baskerville Old Face" panose="02020602080505020303" pitchFamily="18" charset="0"/>
            </a:endParaRPr>
          </a:p>
          <a:p>
            <a:pPr lvl="0"/>
            <a:r>
              <a:rPr lang="en-US" sz="2800" u="sng" cap="small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Comparison of Family and Criminal Caseloads</a:t>
            </a:r>
          </a:p>
          <a:p>
            <a:pPr marL="514350" lvl="0" indent="-514350">
              <a:buFont typeface="Wingdings" panose="05000000000000000000" pitchFamily="2" charset="2"/>
              <a:buChar char="§"/>
            </a:pPr>
            <a:endParaRPr lang="en-US" sz="2800">
              <a:solidFill>
                <a:srgbClr val="000000"/>
              </a:solidFill>
              <a:latin typeface="Baskerville Old Face" panose="02020602080505020303" pitchFamily="18" charset="0"/>
            </a:endParaRPr>
          </a:p>
          <a:p>
            <a:r>
              <a:rPr lang="en-US" sz="2400" u="sng" smtClean="0">
                <a:latin typeface="Baskerville Old Face" panose="02020602080505020303" pitchFamily="18" charset="0"/>
              </a:rPr>
              <a:t> Family Court Representation (2012)					min 		  max		mean  </a:t>
            </a:r>
            <a:endParaRPr lang="en-US" sz="2400" u="sng">
              <a:latin typeface="Baskerville Old Face" panose="02020602080505020303" pitchFamily="18" charset="0"/>
            </a:endParaRPr>
          </a:p>
          <a:p>
            <a:endParaRPr lang="en-US" sz="2400" smtClean="0">
              <a:latin typeface="Baskerville Old Face" panose="02020602080505020303" pitchFamily="18" charset="0"/>
            </a:endParaRPr>
          </a:p>
          <a:p>
            <a:r>
              <a:rPr lang="en-US" sz="2400" smtClean="0">
                <a:latin typeface="Baskerville Old Face" panose="02020602080505020303" pitchFamily="18" charset="0"/>
              </a:rPr>
              <a:t>Total Family Court filings 								  99		      27941		4459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Family Court filings per 1000 population				  10				56		    30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Indigent defense Family Court cases					  28			  8661		1815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Ratio of defense program cases to filings				  11%		     98%		    34%</a:t>
            </a:r>
          </a:p>
          <a:p>
            <a:endParaRPr lang="en-US" sz="2400" smtClean="0">
              <a:latin typeface="Baskerville Old Face" panose="02020602080505020303" pitchFamily="18" charset="0"/>
            </a:endParaRPr>
          </a:p>
          <a:p>
            <a:r>
              <a:rPr lang="en-US" sz="2400" smtClean="0">
                <a:latin typeface="Baskerville Old Face" panose="02020602080505020303" pitchFamily="18" charset="0"/>
              </a:rPr>
              <a:t>Indigent defense Family cases per 1000 				    2			      38		    11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Indigent defense criminal cases per 1000 				  10				47		    26</a:t>
            </a:r>
            <a:endParaRPr lang="en-US" sz="2400">
              <a:latin typeface="Baskerville Old Face" panose="02020602080505020303" pitchFamily="18" charset="0"/>
            </a:endParaRPr>
          </a:p>
          <a:p>
            <a:r>
              <a:rPr lang="en-US" sz="2400" smtClean="0">
                <a:latin typeface="Baskerville Old Face" panose="02020602080505020303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315251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69894" y="847165"/>
            <a:ext cx="939949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cap="small" smtClean="0">
                <a:latin typeface="Baskerville Old Face" panose="02020602080505020303" pitchFamily="18" charset="0"/>
              </a:rPr>
              <a:t>Results of OLS Regression Hypothesis Tests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endParaRPr lang="en-US" sz="2800">
              <a:latin typeface="Baskerville Old Face" panose="02020602080505020303" pitchFamily="18" charset="0"/>
            </a:endParaRPr>
          </a:p>
          <a:p>
            <a:r>
              <a:rPr lang="en-US" sz="2400" u="sng" smtClean="0">
                <a:latin typeface="Baskerville Old Face" panose="02020602080505020303" pitchFamily="18" charset="0"/>
              </a:rPr>
              <a:t>Public Defense Family Caseload per capita			B			Beta    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Family Court caseload per capita					     .050		     .031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Local indigent defense expenditures per capita	   1.621		     .392**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Local social services expenditures per capita		     .050		     .369**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Percent population white							   1.037	    	     .409**</a:t>
            </a:r>
          </a:p>
          <a:p>
            <a:endParaRPr lang="en-US" sz="2400">
              <a:latin typeface="Baskerville Old Face" panose="02020602080505020303" pitchFamily="18" charset="0"/>
            </a:endParaRPr>
          </a:p>
          <a:p>
            <a:r>
              <a:rPr lang="en-US" sz="2000" smtClean="0">
                <a:latin typeface="Baskerville Old Face" panose="02020602080505020303" pitchFamily="18" charset="0"/>
              </a:rPr>
              <a:t>r2=.474</a:t>
            </a:r>
            <a:endParaRPr lang="en-US" sz="2000">
              <a:latin typeface="Baskerville Old Face" panose="02020602080505020303" pitchFamily="18" charset="0"/>
            </a:endParaRPr>
          </a:p>
          <a:p>
            <a:endParaRPr lang="en-US" sz="2400" u="sng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8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68188"/>
            <a:ext cx="1001805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cap="small" smtClean="0">
                <a:latin typeface="Baskerville Old Face" panose="02020602080505020303" pitchFamily="18" charset="0"/>
              </a:rPr>
              <a:t>Summary</a:t>
            </a:r>
          </a:p>
          <a:p>
            <a:pPr algn="ctr"/>
            <a:endParaRPr lang="en-US" sz="2800" cap="small" smtClean="0">
              <a:latin typeface="Baskerville Old Face" panose="020206020805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Extreme variation in state policies on civil right to counsel in family cases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Variation not readily explained by conventional policy explanations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Where access to counsel is expansive, the ‘demand’ for counsel in family cases approaches current criminal court caseloads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Family court caseloads associated with public defense climate and welfare climate at the county 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>
              <a:latin typeface="Baskerville Old Face" panose="02020602080505020303" pitchFamily="18" charset="0"/>
            </a:endParaRPr>
          </a:p>
          <a:p>
            <a:endParaRPr lang="en-US" sz="240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8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5158" y="731520"/>
            <a:ext cx="1034885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>
              <a:latin typeface="Baskerville Old Face" panose="02020602080505020303" pitchFamily="18" charset="0"/>
            </a:endParaRPr>
          </a:p>
          <a:p>
            <a:r>
              <a:rPr lang="en-US" sz="2800" u="sng" cap="small" smtClean="0">
                <a:latin typeface="Baskerville Old Face" panose="02020602080505020303" pitchFamily="18" charset="0"/>
              </a:rPr>
              <a:t>Access to Counsel for </a:t>
            </a:r>
            <a:r>
              <a:rPr lang="en-US" sz="2800" u="sng" cap="small">
                <a:latin typeface="Baskerville Old Face" panose="02020602080505020303" pitchFamily="18" charset="0"/>
              </a:rPr>
              <a:t>P</a:t>
            </a:r>
            <a:r>
              <a:rPr lang="en-US" sz="2800" u="sng" cap="small" smtClean="0">
                <a:latin typeface="Baskerville Old Face" panose="02020602080505020303" pitchFamily="18" charset="0"/>
              </a:rPr>
              <a:t>arents in Family Cases</a:t>
            </a:r>
            <a:endParaRPr lang="en-US" sz="2400" u="sng" smtClean="0">
              <a:latin typeface="Baskerville Old Face" panose="02020602080505020303" pitchFamily="18" charset="0"/>
            </a:endParaRPr>
          </a:p>
          <a:p>
            <a:endParaRPr lang="en-US" sz="2400" smtClean="0">
              <a:latin typeface="Baskerville Old Face" panose="02020602080505020303" pitchFamily="18" charset="0"/>
            </a:endParaRPr>
          </a:p>
          <a:p>
            <a:r>
              <a:rPr lang="en-US" sz="2800" smtClean="0">
                <a:latin typeface="Baskerville Old Face" panose="02020602080505020303" pitchFamily="18" charset="0"/>
              </a:rPr>
              <a:t>The case for counsel:</a:t>
            </a:r>
            <a:endParaRPr lang="en-US" sz="2800">
              <a:latin typeface="Baskerville Old Face" panose="020206020805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The </a:t>
            </a:r>
            <a:r>
              <a:rPr lang="en-US" sz="2400">
                <a:latin typeface="Baskerville Old Face" panose="02020602080505020303" pitchFamily="18" charset="0"/>
              </a:rPr>
              <a:t>promise and potential: equal standing in the courts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Precedents in criminal court standards?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Implications of policies for economic and social equality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American Bar Association resolution</a:t>
            </a:r>
          </a:p>
          <a:p>
            <a:endParaRPr lang="en-US" sz="2800" smtClean="0">
              <a:latin typeface="Baskerville Old Face" panose="02020602080505020303" pitchFamily="18" charset="0"/>
            </a:endParaRPr>
          </a:p>
          <a:p>
            <a:r>
              <a:rPr lang="en-US" sz="2800" smtClean="0">
                <a:latin typeface="Baskerville Old Face" panose="02020602080505020303" pitchFamily="18" charset="0"/>
              </a:rPr>
              <a:t>Barriers to access: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latin typeface="Baskerville Old Face" panose="02020602080505020303" pitchFamily="18" charset="0"/>
              </a:rPr>
              <a:t>Federalism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Lassiter </a:t>
            </a:r>
            <a:r>
              <a:rPr lang="en-US" sz="2400">
                <a:latin typeface="Baskerville Old Face" panose="02020602080505020303" pitchFamily="18" charset="0"/>
              </a:rPr>
              <a:t>v. Dept of Social Services </a:t>
            </a:r>
            <a:r>
              <a:rPr lang="en-US" sz="2400" smtClean="0">
                <a:latin typeface="Baskerville Old Face" panose="02020602080505020303" pitchFamily="18" charset="0"/>
              </a:rPr>
              <a:t>(</a:t>
            </a:r>
            <a:r>
              <a:rPr lang="en-US" sz="2400">
                <a:latin typeface="Baskerville Old Face" panose="02020602080505020303" pitchFamily="18" charset="0"/>
              </a:rPr>
              <a:t>1981</a:t>
            </a:r>
            <a:r>
              <a:rPr lang="en-US" sz="2400" smtClean="0">
                <a:latin typeface="Baskerville Old Face" panose="02020602080505020303" pitchFamily="18" charset="0"/>
              </a:rPr>
              <a:t>) – the </a:t>
            </a:r>
            <a:r>
              <a:rPr lang="en-US" sz="2400" i="1" smtClean="0">
                <a:latin typeface="Baskerville Old Face" panose="02020602080505020303" pitchFamily="18" charset="0"/>
              </a:rPr>
              <a:t>Anti-Gideon</a:t>
            </a:r>
            <a:endParaRPr lang="en-US" sz="2400" smtClean="0">
              <a:latin typeface="Baskerville Old Face" panose="020206020805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Statutory </a:t>
            </a:r>
            <a:r>
              <a:rPr lang="en-US" sz="2400">
                <a:latin typeface="Baskerville Old Face" panose="02020602080505020303" pitchFamily="18" charset="0"/>
              </a:rPr>
              <a:t>provisions vs. formalized legal rights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Costs of legal representation in family matters</a:t>
            </a:r>
          </a:p>
        </p:txBody>
      </p:sp>
    </p:spTree>
    <p:extLst>
      <p:ext uri="{BB962C8B-B14F-4D97-AF65-F5344CB8AC3E}">
        <p14:creationId xmlns:p14="http://schemas.microsoft.com/office/powerpoint/2010/main" val="1766136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968188"/>
            <a:ext cx="1001805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cap="small" smtClean="0">
                <a:latin typeface="Baskerville Old Face" panose="02020602080505020303" pitchFamily="18" charset="0"/>
              </a:rPr>
              <a:t>Research Questions</a:t>
            </a:r>
          </a:p>
          <a:p>
            <a:pPr algn="ctr"/>
            <a:endParaRPr lang="en-US" sz="2800" cap="small" smtClean="0">
              <a:latin typeface="Baskerville Old Face" panose="020206020805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How extensive are parents’ rights to counsel in family court matters?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How </a:t>
            </a:r>
            <a:r>
              <a:rPr lang="en-US" sz="2400">
                <a:latin typeface="Baskerville Old Face" panose="02020602080505020303" pitchFamily="18" charset="0"/>
              </a:rPr>
              <a:t>do states vary in their mix of granting </a:t>
            </a:r>
            <a:r>
              <a:rPr lang="en-US" sz="2400" smtClean="0">
                <a:latin typeface="Baskerville Old Face" panose="02020602080505020303" pitchFamily="18" charset="0"/>
              </a:rPr>
              <a:t>counsel?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What might account for variability across state policies?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What are the implications of broader entitlement to counsel for caseload and costs?  --- a case study of upstate New York</a:t>
            </a:r>
            <a:endParaRPr lang="en-US" sz="2400">
              <a:latin typeface="Baskerville Old Face" panose="02020602080505020303" pitchFamily="18" charset="0"/>
            </a:endParaRPr>
          </a:p>
          <a:p>
            <a:endParaRPr lang="en-US" sz="240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434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082" y="887506"/>
            <a:ext cx="105559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cap="small" smtClean="0">
                <a:latin typeface="Baskerville Old Face" panose="02020602080505020303" pitchFamily="18" charset="0"/>
              </a:rPr>
              <a:t>Variability in State Policies and Practices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smtClean="0">
              <a:latin typeface="Baskerville Old Face" panose="02020602080505020303" pitchFamily="18" charset="0"/>
            </a:endParaRPr>
          </a:p>
          <a:p>
            <a:r>
              <a:rPr lang="en-US" sz="2800" smtClean="0">
                <a:latin typeface="Baskerville Old Face" panose="02020602080505020303" pitchFamily="18" charset="0"/>
              </a:rPr>
              <a:t>Variation in the strength of the ‘right’ to counsel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	Statutes vs. court rulings and rights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	Right </a:t>
            </a:r>
            <a:r>
              <a:rPr lang="en-US" sz="2400">
                <a:latin typeface="Baskerville Old Face" panose="02020602080505020303" pitchFamily="18" charset="0"/>
              </a:rPr>
              <a:t>or privilege? categorical, qualified, and discretionary assignment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>
              <a:latin typeface="Baskerville Old Face" panose="02020602080505020303" pitchFamily="18" charset="0"/>
            </a:endParaRPr>
          </a:p>
          <a:p>
            <a:r>
              <a:rPr lang="en-US" sz="2800" smtClean="0">
                <a:latin typeface="Baskerville Old Face" panose="02020602080505020303" pitchFamily="18" charset="0"/>
              </a:rPr>
              <a:t>Variation in the reach of access to counsel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	Termination </a:t>
            </a:r>
            <a:r>
              <a:rPr lang="en-US" sz="2400">
                <a:latin typeface="Baskerville Old Face" panose="02020602080505020303" pitchFamily="18" charset="0"/>
              </a:rPr>
              <a:t>of parental </a:t>
            </a:r>
            <a:r>
              <a:rPr lang="en-US" sz="2400" smtClean="0">
                <a:latin typeface="Baskerville Old Face" panose="02020602080505020303" pitchFamily="18" charset="0"/>
              </a:rPr>
              <a:t>rights    	Abuse</a:t>
            </a:r>
            <a:r>
              <a:rPr lang="en-US" sz="2400">
                <a:latin typeface="Baskerville Old Face" panose="02020602080505020303" pitchFamily="18" charset="0"/>
              </a:rPr>
              <a:t>, neglect, </a:t>
            </a:r>
            <a:r>
              <a:rPr lang="en-US" sz="2400" smtClean="0">
                <a:latin typeface="Baskerville Old Face" panose="02020602080505020303" pitchFamily="18" charset="0"/>
              </a:rPr>
              <a:t>dependency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	Civil contempt						Paternity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	Domestic violence					Orders of protection</a:t>
            </a:r>
          </a:p>
          <a:p>
            <a:r>
              <a:rPr lang="en-US" sz="2400">
                <a:latin typeface="Baskerville Old Face" panose="02020602080505020303" pitchFamily="18" charset="0"/>
              </a:rPr>
              <a:t>	</a:t>
            </a:r>
            <a:r>
              <a:rPr lang="en-US" sz="2400" smtClean="0">
                <a:latin typeface="Baskerville Old Face" panose="02020602080505020303" pitchFamily="18" charset="0"/>
              </a:rPr>
              <a:t>Custody disputes					Divorce</a:t>
            </a:r>
          </a:p>
        </p:txBody>
      </p:sp>
    </p:spTree>
    <p:extLst>
      <p:ext uri="{BB962C8B-B14F-4D97-AF65-F5344CB8AC3E}">
        <p14:creationId xmlns:p14="http://schemas.microsoft.com/office/powerpoint/2010/main" val="3132273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3642" y="666974"/>
            <a:ext cx="10058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cap="small" smtClean="0">
                <a:latin typeface="Baskerville Old Face" panose="02020602080505020303" pitchFamily="18" charset="0"/>
              </a:rPr>
              <a:t>Mapping the Right To Counsel In Family Law Cases</a:t>
            </a:r>
          </a:p>
          <a:p>
            <a:pPr algn="ctr"/>
            <a:endParaRPr lang="en-US" sz="2800" cap="small">
              <a:latin typeface="Baskerville Old Face" panose="020206020805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Laura Abel &amp; Max Rettig, 2006.  </a:t>
            </a:r>
            <a:r>
              <a:rPr lang="en-US" sz="2400" i="1" smtClean="0">
                <a:latin typeface="Baskerville Old Face" panose="02020602080505020303" pitchFamily="18" charset="0"/>
              </a:rPr>
              <a:t>State Statutes Providing for a Right to Counsel in Civil Cases</a:t>
            </a:r>
            <a:r>
              <a:rPr lang="en-US" sz="2400" smtClean="0">
                <a:latin typeface="Baskerville Old Face" panose="02020602080505020303" pitchFamily="18" charset="0"/>
              </a:rPr>
              <a:t>.  </a:t>
            </a:r>
            <a:r>
              <a:rPr lang="en-US" sz="2400" b="1" smtClean="0">
                <a:latin typeface="Baskerville Old Face" panose="02020602080505020303" pitchFamily="18" charset="0"/>
              </a:rPr>
              <a:t>Journal of Poverty Law and Policy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Clare Pastore, 2006.  </a:t>
            </a:r>
            <a:r>
              <a:rPr lang="en-US" sz="2400" i="1" smtClean="0">
                <a:latin typeface="Baskerville Old Face" panose="02020602080505020303" pitchFamily="18" charset="0"/>
              </a:rPr>
              <a:t>Life after Lassiter: An Overview of State Court Right-to-Counsel Decisions</a:t>
            </a:r>
            <a:r>
              <a:rPr lang="en-US" sz="2400" smtClean="0">
                <a:latin typeface="Baskerville Old Face" panose="02020602080505020303" pitchFamily="18" charset="0"/>
              </a:rPr>
              <a:t>.  </a:t>
            </a:r>
            <a:r>
              <a:rPr lang="en-US" sz="2400" b="1" smtClean="0">
                <a:latin typeface="Baskerville Old Face" panose="02020602080505020303" pitchFamily="18" charset="0"/>
              </a:rPr>
              <a:t>Journal of Poverty Law and Policy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Arika Sanchez, 2008.  </a:t>
            </a:r>
            <a:r>
              <a:rPr lang="en-US" sz="2400" i="1" smtClean="0">
                <a:latin typeface="Baskerville Old Face" panose="02020602080505020303" pitchFamily="18" charset="0"/>
              </a:rPr>
              <a:t>The Right to Appointed Counsel in Civil Cases: A State by State Analysis</a:t>
            </a:r>
            <a:r>
              <a:rPr lang="en-US" sz="2400" smtClean="0">
                <a:latin typeface="Baskerville Old Face" panose="02020602080505020303" pitchFamily="18" charset="0"/>
              </a:rPr>
              <a:t>.  </a:t>
            </a:r>
            <a:r>
              <a:rPr lang="en-US" sz="2400" b="1" smtClean="0">
                <a:latin typeface="Baskerville Old Face" panose="02020602080505020303" pitchFamily="18" charset="0"/>
              </a:rPr>
              <a:t>Justice Action Center Project No. 07/08-04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Vivek Sankaran &amp; John Pollock, 2010. </a:t>
            </a:r>
            <a:r>
              <a:rPr lang="en-US" sz="2400" i="1" smtClean="0">
                <a:latin typeface="Baskerville Old Face" panose="02020602080505020303" pitchFamily="18" charset="0"/>
              </a:rPr>
              <a:t>A National Survey on a Parent’s Right to Counsel in State-Initiated Dependency and Termination of Parental Rights Cases</a:t>
            </a:r>
            <a:r>
              <a:rPr lang="en-US" sz="2400" smtClean="0">
                <a:latin typeface="Baskerville Old Face" panose="02020602080505020303" pitchFamily="18" charset="0"/>
              </a:rPr>
              <a:t> (updated 4/3/14)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latin typeface="Baskerville Old Face" panose="02020602080505020303" pitchFamily="18" charset="0"/>
              </a:rPr>
              <a:t>National Coalition for a Civil Right to Counsel, 2013.  </a:t>
            </a:r>
            <a:r>
              <a:rPr lang="en-US" sz="2400" i="1">
                <a:latin typeface="Baskerville Old Face" panose="02020602080505020303" pitchFamily="18" charset="0"/>
              </a:rPr>
              <a:t>Status Map. </a:t>
            </a:r>
            <a:r>
              <a:rPr lang="en-US" sz="2400">
                <a:latin typeface="Baskerville Old Face" panose="02020602080505020303" pitchFamily="18" charset="0"/>
              </a:rPr>
              <a:t>http://</a:t>
            </a:r>
            <a:r>
              <a:rPr lang="en-US" sz="2400" smtClean="0">
                <a:latin typeface="Baskerville Old Face" panose="02020602080505020303" pitchFamily="18" charset="0"/>
              </a:rPr>
              <a:t>www.civilrighttocounsel.org/map</a:t>
            </a:r>
            <a:endParaRPr lang="en-US" sz="240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86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506" y="242887"/>
            <a:ext cx="7988605" cy="55554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73845" y="5059708"/>
            <a:ext cx="3216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Source: National </a:t>
            </a:r>
            <a:r>
              <a:rPr lang="en-US" sz="1400">
                <a:solidFill>
                  <a:srgbClr val="000000"/>
                </a:solidFill>
                <a:latin typeface="Baskerville Old Face" panose="02020602080505020303" pitchFamily="18" charset="0"/>
              </a:rPr>
              <a:t>Coalition for a Civil Right to Counsel, 2013.  </a:t>
            </a:r>
            <a:r>
              <a:rPr lang="en-US" sz="1400" i="1">
                <a:solidFill>
                  <a:srgbClr val="000000"/>
                </a:solidFill>
                <a:latin typeface="Baskerville Old Face" panose="02020602080505020303" pitchFamily="18" charset="0"/>
              </a:rPr>
              <a:t>Status Map. </a:t>
            </a:r>
            <a:r>
              <a:rPr lang="en-US" sz="1400">
                <a:solidFill>
                  <a:srgbClr val="000000"/>
                </a:solidFill>
                <a:latin typeface="Baskerville Old Face" panose="02020602080505020303" pitchFamily="18" charset="0"/>
              </a:rPr>
              <a:t>http://www.civilrighttocounsel.org/map</a:t>
            </a:r>
          </a:p>
        </p:txBody>
      </p:sp>
    </p:spTree>
    <p:extLst>
      <p:ext uri="{BB962C8B-B14F-4D97-AF65-F5344CB8AC3E}">
        <p14:creationId xmlns:p14="http://schemas.microsoft.com/office/powerpoint/2010/main" val="4242249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38" y="319973"/>
            <a:ext cx="7657931" cy="54710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573845" y="5059708"/>
            <a:ext cx="3216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Source: National </a:t>
            </a:r>
            <a:r>
              <a:rPr lang="en-US" sz="1400">
                <a:solidFill>
                  <a:srgbClr val="000000"/>
                </a:solidFill>
                <a:latin typeface="Baskerville Old Face" panose="02020602080505020303" pitchFamily="18" charset="0"/>
              </a:rPr>
              <a:t>Coalition for a Civil Right to Counsel, 2013.  </a:t>
            </a:r>
            <a:r>
              <a:rPr lang="en-US" sz="1400" i="1">
                <a:solidFill>
                  <a:srgbClr val="000000"/>
                </a:solidFill>
                <a:latin typeface="Baskerville Old Face" panose="02020602080505020303" pitchFamily="18" charset="0"/>
              </a:rPr>
              <a:t>Status Map. </a:t>
            </a:r>
            <a:r>
              <a:rPr lang="en-US" sz="1400">
                <a:solidFill>
                  <a:srgbClr val="000000"/>
                </a:solidFill>
                <a:latin typeface="Baskerville Old Face" panose="02020602080505020303" pitchFamily="18" charset="0"/>
              </a:rPr>
              <a:t>http://www.civilrighttocounsel.org/map</a:t>
            </a:r>
          </a:p>
        </p:txBody>
      </p:sp>
    </p:spTree>
    <p:extLst>
      <p:ext uri="{BB962C8B-B14F-4D97-AF65-F5344CB8AC3E}">
        <p14:creationId xmlns:p14="http://schemas.microsoft.com/office/powerpoint/2010/main" val="441744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767" y="404567"/>
            <a:ext cx="7885355" cy="53938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573845" y="5059708"/>
            <a:ext cx="3216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Source: National </a:t>
            </a:r>
            <a:r>
              <a:rPr lang="en-US" sz="1400">
                <a:solidFill>
                  <a:srgbClr val="000000"/>
                </a:solidFill>
                <a:latin typeface="Baskerville Old Face" panose="02020602080505020303" pitchFamily="18" charset="0"/>
              </a:rPr>
              <a:t>Coalition for a Civil Right to Counsel, 2013.  </a:t>
            </a:r>
            <a:r>
              <a:rPr lang="en-US" sz="1400" i="1">
                <a:solidFill>
                  <a:srgbClr val="000000"/>
                </a:solidFill>
                <a:latin typeface="Baskerville Old Face" panose="02020602080505020303" pitchFamily="18" charset="0"/>
              </a:rPr>
              <a:t>Status Map. </a:t>
            </a:r>
            <a:r>
              <a:rPr lang="en-US" sz="1400">
                <a:solidFill>
                  <a:srgbClr val="000000"/>
                </a:solidFill>
                <a:latin typeface="Baskerville Old Face" panose="02020602080505020303" pitchFamily="18" charset="0"/>
              </a:rPr>
              <a:t>http://www.civilrighttocounsel.org/map</a:t>
            </a:r>
          </a:p>
        </p:txBody>
      </p:sp>
    </p:spTree>
    <p:extLst>
      <p:ext uri="{BB962C8B-B14F-4D97-AF65-F5344CB8AC3E}">
        <p14:creationId xmlns:p14="http://schemas.microsoft.com/office/powerpoint/2010/main" val="216936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199" y="530487"/>
            <a:ext cx="7810500" cy="54292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6875" y="5221073"/>
            <a:ext cx="3216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smtClean="0">
                <a:solidFill>
                  <a:srgbClr val="000000"/>
                </a:solidFill>
                <a:latin typeface="Baskerville Old Face" panose="02020602080505020303" pitchFamily="18" charset="0"/>
              </a:rPr>
              <a:t>Source: National </a:t>
            </a:r>
            <a:r>
              <a:rPr lang="en-US" sz="1400">
                <a:solidFill>
                  <a:srgbClr val="000000"/>
                </a:solidFill>
                <a:latin typeface="Baskerville Old Face" panose="02020602080505020303" pitchFamily="18" charset="0"/>
              </a:rPr>
              <a:t>Coalition for a Civil Right to Counsel, 2013.  </a:t>
            </a:r>
            <a:r>
              <a:rPr lang="en-US" sz="1400" i="1">
                <a:solidFill>
                  <a:srgbClr val="000000"/>
                </a:solidFill>
                <a:latin typeface="Baskerville Old Face" panose="02020602080505020303" pitchFamily="18" charset="0"/>
              </a:rPr>
              <a:t>Status Map. </a:t>
            </a:r>
            <a:r>
              <a:rPr lang="en-US" sz="1400">
                <a:solidFill>
                  <a:srgbClr val="000000"/>
                </a:solidFill>
                <a:latin typeface="Baskerville Old Face" panose="02020602080505020303" pitchFamily="18" charset="0"/>
              </a:rPr>
              <a:t>http://www.civilrighttocounsel.org/map</a:t>
            </a:r>
          </a:p>
        </p:txBody>
      </p:sp>
    </p:spTree>
    <p:extLst>
      <p:ext uri="{BB962C8B-B14F-4D97-AF65-F5344CB8AC3E}">
        <p14:creationId xmlns:p14="http://schemas.microsoft.com/office/powerpoint/2010/main" val="9329251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340</TotalTime>
  <Words>593</Words>
  <Application>Microsoft Office PowerPoint</Application>
  <PresentationFormat>Widescreen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Baskerville Old Face</vt:lpstr>
      <vt:lpstr>Book Antiqua</vt:lpstr>
      <vt:lpstr>Calibri</vt:lpstr>
      <vt:lpstr>Calibri Light</vt:lpstr>
      <vt:lpstr>Wingdings</vt:lpstr>
      <vt:lpstr>Retrospect</vt:lpstr>
      <vt:lpstr>The Right to Counsel for Parents in Family Court: An Exploratory Investigation of State Policies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at Albany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Right to Counsel for Parents in Family Court: An Exploratory Investigation of State Policies</dc:title>
  <dc:creator>Worden, Alissa P</dc:creator>
  <cp:lastModifiedBy>Davies, Andrew</cp:lastModifiedBy>
  <cp:revision>34</cp:revision>
  <dcterms:created xsi:type="dcterms:W3CDTF">2014-11-19T03:56:27Z</dcterms:created>
  <dcterms:modified xsi:type="dcterms:W3CDTF">2014-11-21T05:34:18Z</dcterms:modified>
</cp:coreProperties>
</file>